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</p:sldIdLst>
  <p:sldSz cy="5143500" cx="9144000"/>
  <p:notesSz cx="6858000" cy="9144000"/>
  <p:embeddedFontLst>
    <p:embeddedFont>
      <p:font typeface="Roboto"/>
      <p:regular r:id="rId44"/>
      <p:bold r:id="rId45"/>
      <p:italic r:id="rId46"/>
      <p:boldItalic r:id="rId47"/>
    </p:embeddedFont>
    <p:embeddedFont>
      <p:font typeface="Merriweather"/>
      <p:regular r:id="rId48"/>
      <p:bold r:id="rId49"/>
      <p:italic r:id="rId50"/>
      <p:boldItalic r:id="rId5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BA4487FB-3496-4C38-9D1B-41F62E117218}">
  <a:tblStyle styleId="{BA4487FB-3496-4C38-9D1B-41F62E11721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font" Target="fonts/Roboto-regular.fntdata"/><Relationship Id="rId43" Type="http://schemas.openxmlformats.org/officeDocument/2006/relationships/slide" Target="slides/slide37.xml"/><Relationship Id="rId46" Type="http://schemas.openxmlformats.org/officeDocument/2006/relationships/font" Target="fonts/Roboto-italic.fntdata"/><Relationship Id="rId45" Type="http://schemas.openxmlformats.org/officeDocument/2006/relationships/font" Target="fonts/Roboto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font" Target="fonts/Merriweather-regular.fntdata"/><Relationship Id="rId47" Type="http://schemas.openxmlformats.org/officeDocument/2006/relationships/font" Target="fonts/Roboto-boldItalic.fntdata"/><Relationship Id="rId49" Type="http://schemas.openxmlformats.org/officeDocument/2006/relationships/font" Target="fonts/Merriweather-bold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Merriweather-boldItalic.fntdata"/><Relationship Id="rId50" Type="http://schemas.openxmlformats.org/officeDocument/2006/relationships/font" Target="fonts/Merriweather-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6559553f5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6559553f5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6559553f52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6559553f52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6559553f52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6559553f52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6559553f52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6559553f52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6559553f52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6559553f52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6559553f52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6559553f52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6559553f52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6559553f52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6559553f52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6559553f52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6559553f52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6559553f52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6559553f52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6559553f52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655c4c2da4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655c4c2da4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Hubel was instrumental in the mapping of the brain and the discovery of platicity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6559553f52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6559553f52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6559553f52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6559553f52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6559553f52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6559553f52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6559553f52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6559553f52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6559553f52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6559553f52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N, h, w, c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H, w, in channels, # filters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N, h, w, outputs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creates a big tensor will </a:t>
            </a:r>
            <a:r>
              <a:rPr lang="en"/>
              <a:t>potentially</a:t>
            </a:r>
            <a:r>
              <a:rPr lang="en"/>
              <a:t> many output </a:t>
            </a:r>
            <a:r>
              <a:rPr lang="en"/>
              <a:t>channels</a:t>
            </a:r>
            <a:r>
              <a:rPr lang="en"/>
              <a:t> if we have many filters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6559553f52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6559553f52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In: (-, 7, 7, 2)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Out: (-, 5, 5, 2)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6559553f52_0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6559553f52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6559553f52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6559553f52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6559553f52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6559553f52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6559553f52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6559553f52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655c4c2da4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655c4c2da4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6559553f52_0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6559553f52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Valid, just takes the valid inputs, forgets the parts that don’t fit into the kernel, no made up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6559553f52_0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6559553f52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6559553f52_0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6559553f52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6559553f52_0_2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6559553f52_0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6559553f52_0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6559553f52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6559553f52_0_2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6559553f52_0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6559553f52_0_2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6559553f52_0_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6559553f52_0_2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6559553f52_0_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655c4c2da4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655c4c2da4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655c4c2da4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655c4c2da4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655c4c2da4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655c4c2da4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655c4c2da4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655c4c2da4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655c4c2da4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655c4c2da4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655c4c2da4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655c4c2da4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25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hasCustomPrompt="1" type="title"/>
          </p:nvPr>
        </p:nvSpPr>
        <p:spPr>
          <a:xfrm>
            <a:off x="311750" y="831175"/>
            <a:ext cx="5334900" cy="12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11"/>
          <p:cNvSpPr txBox="1"/>
          <p:nvPr>
            <p:ph idx="1" type="body"/>
          </p:nvPr>
        </p:nvSpPr>
        <p:spPr>
          <a:xfrm>
            <a:off x="311700" y="2121425"/>
            <a:ext cx="5334900" cy="9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57" name="Google Shape;5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accent3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48099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6" name="Google Shape;16;p3"/>
          <p:cNvSpPr/>
          <p:nvPr/>
        </p:nvSpPr>
        <p:spPr>
          <a:xfrm>
            <a:off x="0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0"/>
            <a:ext cx="431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/>
          <p:nvPr/>
        </p:nvSpPr>
        <p:spPr>
          <a:xfrm>
            <a:off x="0" y="44125"/>
            <a:ext cx="4313625" cy="4399375"/>
          </a:xfrm>
          <a:custGeom>
            <a:rect b="b" l="l" r="r" t="t"/>
            <a:pathLst>
              <a:path extrusionOk="0" h="175975" w="172545">
                <a:moveTo>
                  <a:pt x="0" y="157"/>
                </a:moveTo>
                <a:lnTo>
                  <a:pt x="172419" y="0"/>
                </a:lnTo>
                <a:lnTo>
                  <a:pt x="172545" y="126541"/>
                </a:lnTo>
                <a:lnTo>
                  <a:pt x="0" y="175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22" name="Google Shape;22;p4"/>
          <p:cNvSpPr/>
          <p:nvPr/>
        </p:nvSpPr>
        <p:spPr>
          <a:xfrm>
            <a:off x="-125" y="0"/>
            <a:ext cx="4316900" cy="4395600"/>
          </a:xfrm>
          <a:custGeom>
            <a:rect b="b" l="l" r="r" t="t"/>
            <a:pathLst>
              <a:path extrusionOk="0" h="175824" w="172676">
                <a:moveTo>
                  <a:pt x="0" y="6"/>
                </a:moveTo>
                <a:lnTo>
                  <a:pt x="172676" y="0"/>
                </a:lnTo>
                <a:lnTo>
                  <a:pt x="172562" y="126442"/>
                </a:lnTo>
                <a:lnTo>
                  <a:pt x="0" y="17582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23" name="Google Shape;23;p4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/>
          <p:nvPr/>
        </p:nvSpPr>
        <p:spPr>
          <a:xfrm>
            <a:off x="0" y="0"/>
            <a:ext cx="3764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 txBox="1"/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7"/>
          <p:cNvSpPr txBox="1"/>
          <p:nvPr>
            <p:ph idx="1" type="body"/>
          </p:nvPr>
        </p:nvSpPr>
        <p:spPr>
          <a:xfrm>
            <a:off x="311700" y="2390650"/>
            <a:ext cx="3127500" cy="229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0" name="Google Shape;4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/>
          <p:nvPr>
            <p:ph type="title"/>
          </p:nvPr>
        </p:nvSpPr>
        <p:spPr>
          <a:xfrm>
            <a:off x="311675" y="798600"/>
            <a:ext cx="6247800" cy="35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3" name="Google Shape;4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9"/>
          <p:cNvSpPr txBox="1"/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" type="subTitle"/>
          </p:nvPr>
        </p:nvSpPr>
        <p:spPr>
          <a:xfrm>
            <a:off x="304800" y="2626725"/>
            <a:ext cx="3704400" cy="9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8" name="Google Shape;48;p9"/>
          <p:cNvSpPr txBox="1"/>
          <p:nvPr>
            <p:ph idx="2" type="body"/>
          </p:nvPr>
        </p:nvSpPr>
        <p:spPr>
          <a:xfrm>
            <a:off x="4879025" y="500925"/>
            <a:ext cx="3954000" cy="41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9" name="Google Shape;49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/>
          <p:nvPr/>
        </p:nvSpPr>
        <p:spPr>
          <a:xfrm>
            <a:off x="0" y="4369000"/>
            <a:ext cx="9144000" cy="77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10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erriweather"/>
              <a:buNone/>
              <a:defRPr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/>
        </p:txBody>
      </p:sp>
      <p:sp>
        <p:nvSpPr>
          <p:cNvPr id="53" name="Google Shape;5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aradig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png"/><Relationship Id="rId4" Type="http://schemas.openxmlformats.org/officeDocument/2006/relationships/image" Target="../media/image15.png"/><Relationship Id="rId5" Type="http://schemas.openxmlformats.org/officeDocument/2006/relationships/image" Target="../media/image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7.gif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8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www.youtube.com/watch?v=aqzWy-zALzY" TargetMode="External"/><Relationship Id="rId4" Type="http://schemas.openxmlformats.org/officeDocument/2006/relationships/hyperlink" Target="https://www.cs.princeton.edu/courses/archive/spr08/cos598B/Readings/Fukushima1980.pdf" TargetMode="External"/><Relationship Id="rId5" Type="http://schemas.openxmlformats.org/officeDocument/2006/relationships/image" Target="../media/image9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3.png"/><Relationship Id="rId4" Type="http://schemas.openxmlformats.org/officeDocument/2006/relationships/image" Target="../media/image22.png"/><Relationship Id="rId5" Type="http://schemas.openxmlformats.org/officeDocument/2006/relationships/image" Target="../media/image1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7.png"/><Relationship Id="rId4" Type="http://schemas.openxmlformats.org/officeDocument/2006/relationships/image" Target="../media/image20.png"/><Relationship Id="rId5" Type="http://schemas.openxmlformats.org/officeDocument/2006/relationships/image" Target="../media/image2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2.png"/><Relationship Id="rId4" Type="http://schemas.openxmlformats.org/officeDocument/2006/relationships/image" Target="../media/image30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1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3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7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3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Convolutional Neural Networks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2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Black and White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0" name="Google Shape;12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25" y="1662675"/>
            <a:ext cx="3105150" cy="308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16100" y="1824600"/>
            <a:ext cx="5219700" cy="276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3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Grayscale</a:t>
            </a:r>
            <a:endParaRPr/>
          </a:p>
        </p:txBody>
      </p:sp>
      <p:pic>
        <p:nvPicPr>
          <p:cNvPr id="127" name="Google Shape;12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8925" y="1548375"/>
            <a:ext cx="3009900" cy="299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69850" y="2123038"/>
            <a:ext cx="5180376" cy="18415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4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MNIST</a:t>
            </a:r>
            <a:endParaRPr/>
          </a:p>
        </p:txBody>
      </p:sp>
      <p:pic>
        <p:nvPicPr>
          <p:cNvPr id="134" name="Google Shape;13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3600" y="1732175"/>
            <a:ext cx="4762500" cy="123825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4"/>
          <p:cNvSpPr txBox="1"/>
          <p:nvPr/>
        </p:nvSpPr>
        <p:spPr>
          <a:xfrm>
            <a:off x="2190750" y="3249450"/>
            <a:ext cx="4762500" cy="11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latin typeface="Roboto"/>
                <a:ea typeface="Roboto"/>
                <a:cs typeface="Roboto"/>
                <a:sym typeface="Roboto"/>
              </a:rPr>
              <a:t>5		  0		 4		1</a:t>
            </a:r>
            <a:endParaRPr sz="60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MNIST in Dense Networks</a:t>
            </a:r>
            <a:endParaRPr/>
          </a:p>
        </p:txBody>
      </p:sp>
      <p:pic>
        <p:nvPicPr>
          <p:cNvPr descr="Image result for mnist in keras tutorial" id="141" name="Google Shape;14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125" y="1387550"/>
            <a:ext cx="6670400" cy="364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6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Tensors</a:t>
            </a:r>
            <a:endParaRPr/>
          </a:p>
        </p:txBody>
      </p:sp>
      <p:graphicFrame>
        <p:nvGraphicFramePr>
          <p:cNvPr id="147" name="Google Shape;147;p26"/>
          <p:cNvGraphicFramePr/>
          <p:nvPr/>
        </p:nvGraphicFramePr>
        <p:xfrm>
          <a:off x="952500" y="472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{BA4487FB-3496-4C38-9D1B-41F62E117218}</a:tableStyleId>
              </a:tblPr>
              <a:tblGrid>
                <a:gridCol w="1809750"/>
                <a:gridCol w="1809750"/>
                <a:gridCol w="1809750"/>
                <a:gridCol w="1809750"/>
              </a:tblGrid>
              <a:tr h="736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434343"/>
                          </a:solidFill>
                        </a:rPr>
                        <a:t>Order</a:t>
                      </a:r>
                      <a:endParaRPr b="1"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434343"/>
                          </a:solidFill>
                        </a:rPr>
                        <a:t>Name</a:t>
                      </a:r>
                      <a:endParaRPr b="1"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434343"/>
                          </a:solidFill>
                        </a:rPr>
                        <a:t>Example </a:t>
                      </a:r>
                      <a:endParaRPr b="1"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434343"/>
                          </a:solidFill>
                        </a:rPr>
                        <a:t>Shape</a:t>
                      </a:r>
                      <a:endParaRPr b="1"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4265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434343"/>
                          </a:solidFill>
                        </a:rPr>
                        <a:t>0</a:t>
                      </a:r>
                      <a:endParaRPr b="1"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434343"/>
                          </a:solidFill>
                        </a:rPr>
                        <a:t>Scalar</a:t>
                      </a:r>
                      <a:endParaRPr b="1"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434343"/>
                          </a:solidFill>
                        </a:rPr>
                        <a:t>3</a:t>
                      </a:r>
                      <a:endParaRPr b="1"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434343"/>
                          </a:solidFill>
                        </a:rPr>
                        <a:t>No Shape</a:t>
                      </a:r>
                      <a:endParaRPr b="1"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447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434343"/>
                          </a:solidFill>
                        </a:rPr>
                        <a:t>1</a:t>
                      </a:r>
                      <a:endParaRPr b="1"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434343"/>
                          </a:solidFill>
                        </a:rPr>
                        <a:t>Vector</a:t>
                      </a:r>
                      <a:endParaRPr b="1"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434343"/>
                          </a:solidFill>
                        </a:rPr>
                        <a:t>[4, 6, 0, 5, 7, 1]</a:t>
                      </a:r>
                      <a:endParaRPr b="1"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434343"/>
                          </a:solidFill>
                        </a:rPr>
                        <a:t>(6, )</a:t>
                      </a:r>
                      <a:endParaRPr b="1"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736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434343"/>
                          </a:solidFill>
                        </a:rPr>
                        <a:t>2</a:t>
                      </a:r>
                      <a:endParaRPr b="1"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434343"/>
                          </a:solidFill>
                        </a:rPr>
                        <a:t>Matrix</a:t>
                      </a:r>
                      <a:endParaRPr b="1"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434343"/>
                          </a:solidFill>
                        </a:rPr>
                        <a:t>[[0, 1, 2],</a:t>
                      </a:r>
                      <a:endParaRPr b="1">
                        <a:solidFill>
                          <a:srgbClr val="434343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434343"/>
                          </a:solidFill>
                        </a:rPr>
                        <a:t>[6, 7, 8]]</a:t>
                      </a:r>
                      <a:endParaRPr b="1"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434343"/>
                          </a:solidFill>
                        </a:rPr>
                        <a:t>(2, 3)</a:t>
                      </a:r>
                      <a:endParaRPr b="1"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736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434343"/>
                          </a:solidFill>
                        </a:rPr>
                        <a:t>3</a:t>
                      </a:r>
                      <a:endParaRPr b="1"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434343"/>
                          </a:solidFill>
                        </a:rPr>
                        <a:t>Tensor</a:t>
                      </a:r>
                      <a:endParaRPr b="1"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434343"/>
                          </a:solidFill>
                        </a:rPr>
                        <a:t>[</a:t>
                      </a:r>
                      <a:r>
                        <a:rPr b="1" lang="en">
                          <a:solidFill>
                            <a:srgbClr val="434343"/>
                          </a:solidFill>
                        </a:rPr>
                        <a:t>[[0, 1, 2],</a:t>
                      </a:r>
                      <a:endParaRPr b="1">
                        <a:solidFill>
                          <a:srgbClr val="434343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434343"/>
                          </a:solidFill>
                        </a:rPr>
                        <a:t>[6, 7, 8]],</a:t>
                      </a:r>
                      <a:endParaRPr b="1">
                        <a:solidFill>
                          <a:srgbClr val="434343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434343"/>
                          </a:solidFill>
                        </a:rPr>
                        <a:t>[[0, 1, 2],</a:t>
                      </a:r>
                      <a:endParaRPr b="1">
                        <a:solidFill>
                          <a:srgbClr val="434343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434343"/>
                          </a:solidFill>
                        </a:rPr>
                        <a:t>[6, 7, 8]]]</a:t>
                      </a:r>
                      <a:endParaRPr b="1"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434343"/>
                          </a:solidFill>
                        </a:rPr>
                        <a:t>(2,2,4)</a:t>
                      </a:r>
                      <a:endParaRPr b="1">
                        <a:solidFill>
                          <a:srgbClr val="434343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7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RGB</a:t>
            </a:r>
            <a:endParaRPr/>
          </a:p>
        </p:txBody>
      </p:sp>
      <p:pic>
        <p:nvPicPr>
          <p:cNvPr descr="Related image" id="153" name="Google Shape;15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9025" y="1532375"/>
            <a:ext cx="7006001" cy="3362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8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 what is a Convolution?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9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1D Convolution</a:t>
            </a:r>
            <a:endParaRPr/>
          </a:p>
        </p:txBody>
      </p:sp>
      <p:pic>
        <p:nvPicPr>
          <p:cNvPr id="164" name="Google Shape;16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5700" y="1948050"/>
            <a:ext cx="1282043" cy="62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55700" y="3055150"/>
            <a:ext cx="6408800" cy="62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97775" y="4162248"/>
            <a:ext cx="5666719" cy="623700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9"/>
          <p:cNvSpPr txBox="1"/>
          <p:nvPr/>
        </p:nvSpPr>
        <p:spPr>
          <a:xfrm>
            <a:off x="1080050" y="2070713"/>
            <a:ext cx="600000" cy="4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g</a:t>
            </a:r>
            <a:endParaRPr b="1" sz="18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8" name="Google Shape;168;p29"/>
          <p:cNvSpPr txBox="1"/>
          <p:nvPr/>
        </p:nvSpPr>
        <p:spPr>
          <a:xfrm>
            <a:off x="1080050" y="3136900"/>
            <a:ext cx="600000" cy="4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f</a:t>
            </a:r>
            <a:endParaRPr b="1" sz="18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9" name="Google Shape;169;p29"/>
          <p:cNvSpPr txBox="1"/>
          <p:nvPr/>
        </p:nvSpPr>
        <p:spPr>
          <a:xfrm>
            <a:off x="1080050" y="4203088"/>
            <a:ext cx="600000" cy="4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g</a:t>
            </a:r>
            <a:endParaRPr b="1" sz="18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0" name="Google Shape;170;p29"/>
          <p:cNvSpPr txBox="1"/>
          <p:nvPr/>
        </p:nvSpPr>
        <p:spPr>
          <a:xfrm>
            <a:off x="2231850" y="2530925"/>
            <a:ext cx="323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x</a:t>
            </a:r>
            <a:endParaRPr b="1" sz="18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1" name="Google Shape;171;p29"/>
          <p:cNvSpPr txBox="1"/>
          <p:nvPr/>
        </p:nvSpPr>
        <p:spPr>
          <a:xfrm>
            <a:off x="2797775" y="2530925"/>
            <a:ext cx="323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x</a:t>
            </a:r>
            <a:endParaRPr b="1" sz="18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2" name="Google Shape;172;p29"/>
          <p:cNvSpPr txBox="1"/>
          <p:nvPr/>
        </p:nvSpPr>
        <p:spPr>
          <a:xfrm>
            <a:off x="2958400" y="3678850"/>
            <a:ext cx="323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=</a:t>
            </a:r>
            <a:endParaRPr b="1" sz="18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0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1D Convolution</a:t>
            </a:r>
            <a:endParaRPr/>
          </a:p>
        </p:txBody>
      </p:sp>
      <p:pic>
        <p:nvPicPr>
          <p:cNvPr id="178" name="Google Shape;17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2663" y="1636693"/>
            <a:ext cx="6398675" cy="32483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1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1D Convolution</a:t>
            </a:r>
            <a:endParaRPr/>
          </a:p>
        </p:txBody>
      </p:sp>
      <p:pic>
        <p:nvPicPr>
          <p:cNvPr id="184" name="Google Shape;18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8363" y="1990050"/>
            <a:ext cx="7447274" cy="225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Some Facts...</a:t>
            </a:r>
            <a:endParaRPr/>
          </a:p>
        </p:txBody>
      </p:sp>
      <p:sp>
        <p:nvSpPr>
          <p:cNvPr id="70" name="Google Shape;70;p14"/>
          <p:cNvSpPr txBox="1"/>
          <p:nvPr>
            <p:ph idx="1" type="body"/>
          </p:nvPr>
        </p:nvSpPr>
        <p:spPr>
          <a:xfrm>
            <a:off x="119625" y="1358250"/>
            <a:ext cx="5082300" cy="33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Inspired by Hubel and Wiesel’s </a:t>
            </a:r>
            <a:r>
              <a:rPr lang="en" sz="1800" u="sng">
                <a:solidFill>
                  <a:schemeClr val="hlink"/>
                </a:solidFill>
                <a:hlinkClick r:id="rId3"/>
              </a:rPr>
              <a:t>experiments in vision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Base on </a:t>
            </a:r>
            <a:r>
              <a:rPr lang="en" sz="1800" u="sng">
                <a:solidFill>
                  <a:schemeClr val="accent5"/>
                </a:solidFill>
                <a:hlinkClick r:id="rId4"/>
              </a:rPr>
              <a:t>Neocognitron</a:t>
            </a:r>
            <a:r>
              <a:rPr lang="en" sz="1800"/>
              <a:t> - 1980’s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Invented by Yann LeCun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AlexNet’s win in the 2012 ImageNet competition was a CNN architecture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Currently the </a:t>
            </a:r>
            <a:r>
              <a:rPr lang="en" sz="1800"/>
              <a:t>de facto</a:t>
            </a:r>
            <a:r>
              <a:rPr lang="en" sz="1800"/>
              <a:t> image search </a:t>
            </a:r>
            <a:r>
              <a:rPr lang="en" sz="1800"/>
              <a:t>algorithm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Can be used in time series tasks, audio tasks like speech to text, language processing and others</a:t>
            </a:r>
            <a:endParaRPr sz="1800"/>
          </a:p>
        </p:txBody>
      </p:sp>
      <p:pic>
        <p:nvPicPr>
          <p:cNvPr descr="Image result for yann lecun" id="71" name="Google Shape;71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91450" y="1456500"/>
            <a:ext cx="2902825" cy="2902825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4"/>
          <p:cNvSpPr txBox="1"/>
          <p:nvPr/>
        </p:nvSpPr>
        <p:spPr>
          <a:xfrm>
            <a:off x="5591450" y="4471875"/>
            <a:ext cx="29028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Yann Lecun, co-winner of the ACM Turing Award</a:t>
            </a:r>
            <a:endParaRPr i="1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2"/>
          <p:cNvSpPr txBox="1"/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Code… 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3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2D Convolution</a:t>
            </a:r>
            <a:endParaRPr/>
          </a:p>
        </p:txBody>
      </p:sp>
      <p:pic>
        <p:nvPicPr>
          <p:cNvPr id="195" name="Google Shape;19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225" y="1930975"/>
            <a:ext cx="2901885" cy="281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20401" y="2710275"/>
            <a:ext cx="1096675" cy="106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07375" y="2103475"/>
            <a:ext cx="2433525" cy="2365926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33"/>
          <p:cNvSpPr txBox="1"/>
          <p:nvPr/>
        </p:nvSpPr>
        <p:spPr>
          <a:xfrm>
            <a:off x="773225" y="1438975"/>
            <a:ext cx="2433600" cy="4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Reference Image</a:t>
            </a:r>
            <a:endParaRPr b="1" sz="18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9" name="Google Shape;199;p33"/>
          <p:cNvSpPr txBox="1"/>
          <p:nvPr/>
        </p:nvSpPr>
        <p:spPr>
          <a:xfrm>
            <a:off x="3946050" y="2103475"/>
            <a:ext cx="1867500" cy="4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Kernel or Filter</a:t>
            </a:r>
            <a:endParaRPr b="1" sz="18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0" name="Google Shape;200;p33"/>
          <p:cNvSpPr txBox="1"/>
          <p:nvPr/>
        </p:nvSpPr>
        <p:spPr>
          <a:xfrm>
            <a:off x="6745513" y="1611475"/>
            <a:ext cx="1867500" cy="4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Result</a:t>
            </a:r>
            <a:endParaRPr b="1" sz="18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4"/>
          <p:cNvSpPr txBox="1"/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Code… 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Convolutional Layer</a:t>
            </a:r>
            <a:endParaRPr/>
          </a:p>
        </p:txBody>
      </p:sp>
      <p:sp>
        <p:nvSpPr>
          <p:cNvPr id="211" name="Google Shape;211;p35"/>
          <p:cNvSpPr txBox="1"/>
          <p:nvPr>
            <p:ph idx="1" type="body"/>
          </p:nvPr>
        </p:nvSpPr>
        <p:spPr>
          <a:xfrm>
            <a:off x="907825" y="17482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The input is an order 4 tensor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2400"/>
              <a:t>(N, H, W, C)</a:t>
            </a:r>
            <a:endParaRPr b="1" sz="2400"/>
          </a:p>
          <a:p>
            <a:pPr indent="0" lvl="0" marL="0" rtl="0" algn="l">
              <a:lnSpc>
                <a:spcPct val="3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3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/>
              <a:t>N: Number of Images</a:t>
            </a:r>
            <a:endParaRPr sz="1800"/>
          </a:p>
          <a:p>
            <a:pPr indent="0" lvl="0" marL="0" rtl="0" algn="l">
              <a:lnSpc>
                <a:spcPct val="3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/>
              <a:t>H: Height of Images</a:t>
            </a:r>
            <a:endParaRPr sz="1800"/>
          </a:p>
          <a:p>
            <a:pPr indent="0" lvl="0" marL="0" rtl="0" algn="l">
              <a:lnSpc>
                <a:spcPct val="3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/>
              <a:t>W: Width of Images</a:t>
            </a:r>
            <a:endParaRPr sz="1800"/>
          </a:p>
          <a:p>
            <a:pPr indent="0" lvl="0" marL="0" rtl="0" algn="l">
              <a:lnSpc>
                <a:spcPct val="3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800"/>
              <a:t>C: Number of color channels</a:t>
            </a:r>
            <a:endParaRPr sz="1800"/>
          </a:p>
        </p:txBody>
      </p:sp>
      <p:pic>
        <p:nvPicPr>
          <p:cNvPr id="212" name="Google Shape;21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2250" y="2072250"/>
            <a:ext cx="1981200" cy="1943100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35"/>
          <p:cNvSpPr txBox="1"/>
          <p:nvPr/>
        </p:nvSpPr>
        <p:spPr>
          <a:xfrm>
            <a:off x="5712250" y="4015350"/>
            <a:ext cx="2320200" cy="4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(60000, 28, 28, 1)</a:t>
            </a:r>
            <a:endParaRPr b="1" sz="18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Convolutional Layer</a:t>
            </a:r>
            <a:endParaRPr/>
          </a:p>
        </p:txBody>
      </p:sp>
      <p:pic>
        <p:nvPicPr>
          <p:cNvPr id="219" name="Google Shape;21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675" y="2290725"/>
            <a:ext cx="8248650" cy="1809750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36"/>
          <p:cNvSpPr txBox="1"/>
          <p:nvPr/>
        </p:nvSpPr>
        <p:spPr>
          <a:xfrm>
            <a:off x="447675" y="1725425"/>
            <a:ext cx="2061300" cy="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Layer Input</a:t>
            </a:r>
            <a:endParaRPr b="1" sz="18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1" name="Google Shape;221;p36"/>
          <p:cNvSpPr txBox="1"/>
          <p:nvPr/>
        </p:nvSpPr>
        <p:spPr>
          <a:xfrm>
            <a:off x="3541350" y="1725425"/>
            <a:ext cx="2061300" cy="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Layer Kernels</a:t>
            </a:r>
            <a:endParaRPr b="1" sz="18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2" name="Google Shape;222;p36"/>
          <p:cNvSpPr txBox="1"/>
          <p:nvPr/>
        </p:nvSpPr>
        <p:spPr>
          <a:xfrm>
            <a:off x="6771025" y="1725425"/>
            <a:ext cx="2061300" cy="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Layer Output</a:t>
            </a:r>
            <a:endParaRPr b="1" sz="18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3" name="Google Shape;223;p36"/>
          <p:cNvSpPr txBox="1"/>
          <p:nvPr/>
        </p:nvSpPr>
        <p:spPr>
          <a:xfrm>
            <a:off x="713075" y="4191175"/>
            <a:ext cx="1258500" cy="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(-, 9, 9, 1)</a:t>
            </a:r>
            <a:endParaRPr b="1" sz="18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4" name="Google Shape;224;p36"/>
          <p:cNvSpPr txBox="1"/>
          <p:nvPr/>
        </p:nvSpPr>
        <p:spPr>
          <a:xfrm>
            <a:off x="3942750" y="4191175"/>
            <a:ext cx="1258500" cy="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(3, 3, 1, 2)</a:t>
            </a:r>
            <a:endParaRPr b="1" sz="18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5" name="Google Shape;225;p36"/>
          <p:cNvSpPr txBox="1"/>
          <p:nvPr/>
        </p:nvSpPr>
        <p:spPr>
          <a:xfrm>
            <a:off x="7172425" y="4191175"/>
            <a:ext cx="1258500" cy="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(-, 7, 7, 2)</a:t>
            </a:r>
            <a:endParaRPr b="1" sz="18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7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Layer</a:t>
            </a:r>
            <a:endParaRPr/>
          </a:p>
        </p:txBody>
      </p:sp>
      <p:pic>
        <p:nvPicPr>
          <p:cNvPr id="231" name="Google Shape;23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450" y="1752850"/>
            <a:ext cx="8439150" cy="2628900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37"/>
          <p:cNvSpPr txBox="1"/>
          <p:nvPr/>
        </p:nvSpPr>
        <p:spPr>
          <a:xfrm>
            <a:off x="4128950" y="4480800"/>
            <a:ext cx="1258500" cy="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(3, 3, 1, 2)</a:t>
            </a:r>
            <a:endParaRPr b="1" sz="18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8"/>
          <p:cNvSpPr txBox="1"/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Code… 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9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Strides: (1, 1)</a:t>
            </a:r>
            <a:endParaRPr/>
          </a:p>
        </p:txBody>
      </p:sp>
      <p:pic>
        <p:nvPicPr>
          <p:cNvPr id="243" name="Google Shape;24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437" y="1842275"/>
            <a:ext cx="2703756" cy="255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20147" y="1859229"/>
            <a:ext cx="2703756" cy="25426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71850" y="1850425"/>
            <a:ext cx="2644990" cy="2543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0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Strides: (2, 2)</a:t>
            </a:r>
            <a:endParaRPr/>
          </a:p>
        </p:txBody>
      </p:sp>
      <p:pic>
        <p:nvPicPr>
          <p:cNvPr id="251" name="Google Shape;25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437" y="1842275"/>
            <a:ext cx="2703756" cy="255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20150" y="1858575"/>
            <a:ext cx="2644990" cy="254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13099" y="1874780"/>
            <a:ext cx="2645000" cy="25270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41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Strides: (3, 1)</a:t>
            </a:r>
            <a:endParaRPr/>
          </a:p>
        </p:txBody>
      </p:sp>
      <p:pic>
        <p:nvPicPr>
          <p:cNvPr id="259" name="Google Shape;25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437" y="1842275"/>
            <a:ext cx="2703756" cy="255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20150" y="1858575"/>
            <a:ext cx="2644990" cy="254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13099" y="1857926"/>
            <a:ext cx="2645000" cy="2543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5"/>
          <p:cNvSpPr txBox="1"/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Importance of Vision</a:t>
            </a:r>
            <a:endParaRPr/>
          </a:p>
        </p:txBody>
      </p:sp>
      <p:sp>
        <p:nvSpPr>
          <p:cNvPr id="78" name="Google Shape;78;p15"/>
          <p:cNvSpPr txBox="1"/>
          <p:nvPr>
            <p:ph idx="1" type="body"/>
          </p:nvPr>
        </p:nvSpPr>
        <p:spPr>
          <a:xfrm>
            <a:off x="4169150" y="1305150"/>
            <a:ext cx="4834200" cy="226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Char char="●"/>
            </a:pPr>
            <a:r>
              <a:rPr lang="en" sz="2000">
                <a:solidFill>
                  <a:srgbClr val="666666"/>
                </a:solidFill>
              </a:rPr>
              <a:t>60% of the Brain</a:t>
            </a:r>
            <a:endParaRPr sz="2000">
              <a:solidFill>
                <a:srgbClr val="666666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Char char="●"/>
            </a:pPr>
            <a:r>
              <a:rPr lang="en" sz="2000">
                <a:solidFill>
                  <a:srgbClr val="666666"/>
                </a:solidFill>
              </a:rPr>
              <a:t>Images sizes in computers and processing time</a:t>
            </a:r>
            <a:endParaRPr sz="2000">
              <a:solidFill>
                <a:srgbClr val="666666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Char char="●"/>
            </a:pPr>
            <a:r>
              <a:rPr lang="en" sz="2000">
                <a:solidFill>
                  <a:srgbClr val="666666"/>
                </a:solidFill>
              </a:rPr>
              <a:t>A brain runs on 40 Watts - not much more than a lightbulb</a:t>
            </a:r>
            <a:endParaRPr sz="2000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2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Padding Layer</a:t>
            </a:r>
            <a:endParaRPr/>
          </a:p>
        </p:txBody>
      </p:sp>
      <p:pic>
        <p:nvPicPr>
          <p:cNvPr id="267" name="Google Shape;267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86100" y="1463225"/>
            <a:ext cx="3371850" cy="3352800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42"/>
          <p:cNvSpPr txBox="1"/>
          <p:nvPr/>
        </p:nvSpPr>
        <p:spPr>
          <a:xfrm>
            <a:off x="756850" y="2571750"/>
            <a:ext cx="1498500" cy="13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oboto"/>
              <a:buChar char="●"/>
            </a:pPr>
            <a:r>
              <a:rPr b="1" lang="en" sz="24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Valid</a:t>
            </a:r>
            <a:endParaRPr b="1" sz="24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oboto"/>
              <a:buChar char="●"/>
            </a:pPr>
            <a:r>
              <a:rPr b="1" lang="en" sz="24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Same</a:t>
            </a:r>
            <a:endParaRPr b="1" sz="24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3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Pooling Layer</a:t>
            </a:r>
            <a:endParaRPr/>
          </a:p>
        </p:txBody>
      </p:sp>
      <p:pic>
        <p:nvPicPr>
          <p:cNvPr id="274" name="Google Shape;274;p43"/>
          <p:cNvPicPr preferRelativeResize="0"/>
          <p:nvPr/>
        </p:nvPicPr>
        <p:blipFill rotWithShape="1">
          <a:blip r:embed="rId3">
            <a:alphaModFix/>
          </a:blip>
          <a:srcRect b="0" l="0" r="0" t="4789"/>
          <a:stretch/>
        </p:blipFill>
        <p:spPr>
          <a:xfrm>
            <a:off x="876475" y="1697463"/>
            <a:ext cx="3143250" cy="301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20225" y="2193213"/>
            <a:ext cx="2019300" cy="20193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6" name="Google Shape;276;p43"/>
          <p:cNvCxnSpPr/>
          <p:nvPr/>
        </p:nvCxnSpPr>
        <p:spPr>
          <a:xfrm>
            <a:off x="4427475" y="3373175"/>
            <a:ext cx="1448100" cy="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77" name="Google Shape;277;p43"/>
          <p:cNvSpPr/>
          <p:nvPr/>
        </p:nvSpPr>
        <p:spPr>
          <a:xfrm>
            <a:off x="876475" y="1697475"/>
            <a:ext cx="965100" cy="868800"/>
          </a:xfrm>
          <a:prstGeom prst="rect">
            <a:avLst/>
          </a:prstGeom>
          <a:noFill/>
          <a:ln cap="flat" cmpd="sng" w="38100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78" name="Google Shape;278;p43"/>
          <p:cNvCxnSpPr>
            <a:stCxn id="277" idx="3"/>
          </p:cNvCxnSpPr>
          <p:nvPr/>
        </p:nvCxnSpPr>
        <p:spPr>
          <a:xfrm>
            <a:off x="1841575" y="2131875"/>
            <a:ext cx="4385700" cy="289800"/>
          </a:xfrm>
          <a:prstGeom prst="straightConnector1">
            <a:avLst/>
          </a:prstGeom>
          <a:noFill/>
          <a:ln cap="flat" cmpd="sng" w="38100">
            <a:solidFill>
              <a:srgbClr val="98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79" name="Google Shape;279;p43"/>
          <p:cNvSpPr/>
          <p:nvPr/>
        </p:nvSpPr>
        <p:spPr>
          <a:xfrm>
            <a:off x="6220225" y="2193225"/>
            <a:ext cx="503700" cy="497100"/>
          </a:xfrm>
          <a:prstGeom prst="rect">
            <a:avLst/>
          </a:prstGeom>
          <a:noFill/>
          <a:ln cap="flat" cmpd="sng" w="38100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4"/>
          <p:cNvSpPr txBox="1"/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Code… 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Convolutional Neural Networks… Finally</a:t>
            </a:r>
            <a:endParaRPr/>
          </a:p>
        </p:txBody>
      </p:sp>
      <p:pic>
        <p:nvPicPr>
          <p:cNvPr descr="Image result for convolutional neural networks" id="290" name="Google Shape;290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6713" y="2025347"/>
            <a:ext cx="6410626" cy="216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Comparison: FC vs CNN</a:t>
            </a:r>
            <a:endParaRPr/>
          </a:p>
        </p:txBody>
      </p:sp>
      <p:sp>
        <p:nvSpPr>
          <p:cNvPr id="296" name="Google Shape;296;p46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Fully Connected</a:t>
            </a:r>
            <a:endParaRPr b="1" sz="2400"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Input data: image 10x10 =&gt; 100 numbers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First Layer: 32 nodes =&gt; 100 weights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Total =&gt; 3200 weights</a:t>
            </a:r>
            <a:endParaRPr sz="1800"/>
          </a:p>
        </p:txBody>
      </p:sp>
      <p:sp>
        <p:nvSpPr>
          <p:cNvPr id="297" name="Google Shape;297;p46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Convolutional</a:t>
            </a:r>
            <a:endParaRPr b="1" sz="2400"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Input data: image 10x10 =&gt; 100 numbers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First Layer: 32 conv, kernels 3x3 =&gt; 9 weights each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Total =&gt; 32 x 9 = 288 weights</a:t>
            </a:r>
            <a:endParaRPr sz="18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7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Hierarchy</a:t>
            </a:r>
            <a:endParaRPr/>
          </a:p>
        </p:txBody>
      </p:sp>
      <p:pic>
        <p:nvPicPr>
          <p:cNvPr id="303" name="Google Shape;303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388" y="56363"/>
            <a:ext cx="8277225" cy="425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8"/>
          <p:cNvSpPr txBox="1"/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Code… 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9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Famous Architectures</a:t>
            </a:r>
            <a:endParaRPr/>
          </a:p>
        </p:txBody>
      </p:sp>
      <p:sp>
        <p:nvSpPr>
          <p:cNvPr id="314" name="Google Shape;314;p49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Names:</a:t>
            </a:r>
            <a:endParaRPr b="1" sz="2400"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LetNet-5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AlexNet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GoogLeNet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VGGNet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ResNet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Xception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SENet</a:t>
            </a:r>
            <a:endParaRPr sz="18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Happening in this picture?</a:t>
            </a:r>
            <a:endParaRPr/>
          </a:p>
        </p:txBody>
      </p:sp>
      <p:sp>
        <p:nvSpPr>
          <p:cNvPr id="84" name="Google Shape;84;p16"/>
          <p:cNvSpPr txBox="1"/>
          <p:nvPr>
            <p:ph idx="1" type="body"/>
          </p:nvPr>
        </p:nvSpPr>
        <p:spPr>
          <a:xfrm>
            <a:off x="311725" y="1660700"/>
            <a:ext cx="25446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Mirrors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Sparse information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3 dimensions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Physics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Mental Models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Mental Models about mental models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Humor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Importance of context, predicting how the scene will evolve</a:t>
            </a:r>
            <a:endParaRPr/>
          </a:p>
        </p:txBody>
      </p:sp>
      <p:pic>
        <p:nvPicPr>
          <p:cNvPr id="85" name="Google Shape;8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16850" y="1385125"/>
            <a:ext cx="5441024" cy="3627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Describe a Giraffe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5171" y="0"/>
            <a:ext cx="803365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ImageNet Winners since 2011</a:t>
            </a:r>
            <a:endParaRPr/>
          </a:p>
        </p:txBody>
      </p:sp>
      <p:pic>
        <p:nvPicPr>
          <p:cNvPr id="101" name="Google Shape;10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0797" y="1660172"/>
            <a:ext cx="5656499" cy="294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0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Visual Cortex for Mammals - Hubel and Wiesel</a:t>
            </a:r>
            <a:endParaRPr/>
          </a:p>
        </p:txBody>
      </p:sp>
      <p:pic>
        <p:nvPicPr>
          <p:cNvPr id="107" name="Google Shape;107;p20"/>
          <p:cNvPicPr preferRelativeResize="0"/>
          <p:nvPr/>
        </p:nvPicPr>
        <p:blipFill rotWithShape="1">
          <a:blip r:embed="rId3">
            <a:alphaModFix/>
          </a:blip>
          <a:srcRect b="1536" l="0" r="0" t="0"/>
          <a:stretch/>
        </p:blipFill>
        <p:spPr>
          <a:xfrm>
            <a:off x="1339025" y="43450"/>
            <a:ext cx="6034974" cy="433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1"/>
          <p:cNvSpPr txBox="1"/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Images in Computers</a:t>
            </a:r>
            <a:endParaRPr/>
          </a:p>
        </p:txBody>
      </p:sp>
      <p:sp>
        <p:nvSpPr>
          <p:cNvPr id="113" name="Google Shape;113;p21"/>
          <p:cNvSpPr txBox="1"/>
          <p:nvPr>
            <p:ph idx="1" type="subTitle"/>
          </p:nvPr>
        </p:nvSpPr>
        <p:spPr>
          <a:xfrm>
            <a:off x="304800" y="2626725"/>
            <a:ext cx="3704400" cy="9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21"/>
          <p:cNvSpPr txBox="1"/>
          <p:nvPr>
            <p:ph idx="2" type="body"/>
          </p:nvPr>
        </p:nvSpPr>
        <p:spPr>
          <a:xfrm>
            <a:off x="4879025" y="500925"/>
            <a:ext cx="3954000" cy="41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aradigm">
  <a:themeElements>
    <a:clrScheme name="Paradigm">
      <a:dk1>
        <a:srgbClr val="31394D"/>
      </a:dk1>
      <a:lt1>
        <a:srgbClr val="FFFFFF"/>
      </a:lt1>
      <a:dk2>
        <a:srgbClr val="666666"/>
      </a:dk2>
      <a:lt2>
        <a:srgbClr val="626B73"/>
      </a:lt2>
      <a:accent1>
        <a:srgbClr val="002F4A"/>
      </a:accent1>
      <a:accent2>
        <a:srgbClr val="D9C4B1"/>
      </a:accent2>
      <a:accent3>
        <a:srgbClr val="EDE3DA"/>
      </a:accent3>
      <a:accent4>
        <a:srgbClr val="B85741"/>
      </a:accent4>
      <a:accent5>
        <a:srgbClr val="009384"/>
      </a:accent5>
      <a:accent6>
        <a:srgbClr val="D0F6FF"/>
      </a:accent6>
      <a:hlink>
        <a:srgbClr val="009384"/>
      </a:hlink>
      <a:folHlink>
        <a:srgbClr val="0093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